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3" r:id="rId3"/>
    <p:sldId id="312" r:id="rId4"/>
    <p:sldId id="315" r:id="rId5"/>
    <p:sldId id="259" r:id="rId6"/>
    <p:sldId id="319" r:id="rId7"/>
    <p:sldId id="297" r:id="rId8"/>
    <p:sldId id="296" r:id="rId9"/>
    <p:sldId id="264" r:id="rId10"/>
    <p:sldId id="266" r:id="rId11"/>
    <p:sldId id="265" r:id="rId12"/>
    <p:sldId id="268" r:id="rId13"/>
    <p:sldId id="269" r:id="rId14"/>
    <p:sldId id="267" r:id="rId15"/>
    <p:sldId id="270" r:id="rId16"/>
    <p:sldId id="271" r:id="rId17"/>
    <p:sldId id="272" r:id="rId18"/>
    <p:sldId id="298" r:id="rId19"/>
    <p:sldId id="320" r:id="rId20"/>
    <p:sldId id="274" r:id="rId21"/>
    <p:sldId id="275" r:id="rId22"/>
    <p:sldId id="276" r:id="rId23"/>
    <p:sldId id="277" r:id="rId24"/>
    <p:sldId id="304" r:id="rId25"/>
    <p:sldId id="278" r:id="rId26"/>
    <p:sldId id="279" r:id="rId27"/>
    <p:sldId id="280" r:id="rId28"/>
    <p:sldId id="281" r:id="rId29"/>
    <p:sldId id="299" r:id="rId30"/>
    <p:sldId id="283" r:id="rId31"/>
    <p:sldId id="317" r:id="rId32"/>
    <p:sldId id="316" r:id="rId33"/>
    <p:sldId id="287" r:id="rId34"/>
    <p:sldId id="300" r:id="rId35"/>
    <p:sldId id="301" r:id="rId36"/>
    <p:sldId id="307" r:id="rId37"/>
    <p:sldId id="305" r:id="rId38"/>
    <p:sldId id="306" r:id="rId39"/>
    <p:sldId id="303" r:id="rId40"/>
    <p:sldId id="308" r:id="rId41"/>
    <p:sldId id="292" r:id="rId42"/>
    <p:sldId id="310" r:id="rId43"/>
    <p:sldId id="309" r:id="rId44"/>
    <p:sldId id="293" r:id="rId45"/>
    <p:sldId id="294" r:id="rId46"/>
    <p:sldId id="29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69DFB-47BA-4A7A-AE3B-5FDBD1767C76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42094-C12B-4F30-AD86-85041AD9F1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ADD PIER THICKNESS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42094-C12B-4F30-AD86-85041AD9F1E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52400" y="6477000"/>
            <a:ext cx="723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D8A3E261-3AB0-4951-8639-1D195B935AFC}" type="slidenum">
              <a:rPr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pPr>
                <a:defRPr/>
              </a:pPr>
              <a:t>‹#›</a:t>
            </a:fld>
            <a:endParaRPr lang="en-US" sz="2000" b="1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648200"/>
          </a:xfrm>
        </p:spPr>
        <p:txBody>
          <a:bodyPr/>
          <a:lstStyle>
            <a:lvl1pPr>
              <a:defRPr>
                <a:latin typeface="Interstate-Regular" pitchFamily="2" charset="0"/>
              </a:defRPr>
            </a:lvl1pPr>
            <a:lvl2pPr>
              <a:defRPr>
                <a:latin typeface="Interstate-Regular" pitchFamily="2" charset="0"/>
              </a:defRPr>
            </a:lvl2pPr>
            <a:lvl3pPr>
              <a:defRPr>
                <a:latin typeface="Interstate-Regular" pitchFamily="2" charset="0"/>
              </a:defRPr>
            </a:lvl3pPr>
            <a:lvl4pPr>
              <a:defRPr>
                <a:latin typeface="Interstate-Regular" pitchFamily="2" charset="0"/>
              </a:defRPr>
            </a:lvl4pPr>
            <a:lvl5pPr>
              <a:defRPr>
                <a:latin typeface="Interstate-Regular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E3DF1-F764-4C9B-AB5E-A049A2A5B615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ABAE4-CAA2-4D14-AC64-48BFFDE5E4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landry\My%20Documents\Addison%20-%20Crown%20Point,%20NY\Presentations\LCB_demo_2009-12-28_blast_edit.wmv" TargetMode="Externa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landry\My%20Documents\Addison%20-%20Crown%20Point,%20NY\FINAL_Lake_Champlain_TL_4.wmv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dlandry\My%20Documents\Addison%20-%20Crown%20Point,%20NY\Presentations\Lake%20Champlain%204.wmv" TargetMode="Externa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sdot.gov/lakechamplainbridg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ysdot.gov/lakechamplainbridge/bridgecam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P:\Lake Champlain wmv\PM_LCB_.jpg"/>
          <p:cNvPicPr>
            <a:picLocks noChangeAspect="1" noChangeArrowheads="1"/>
          </p:cNvPicPr>
          <p:nvPr/>
        </p:nvPicPr>
        <p:blipFill>
          <a:blip r:embed="rId2" cstate="print"/>
          <a:srcRect l="12895" t="11044" r="18384" b="9406"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9144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             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914400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The Lake Champlain Bridge </a:t>
            </a:r>
          </a:p>
          <a:p>
            <a:pPr algn="ctr"/>
            <a:endParaRPr lang="en-US" sz="2400" dirty="0" smtClean="0"/>
          </a:p>
          <a:p>
            <a:pPr algn="ctr"/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981200" y="16002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</a:t>
            </a:r>
            <a:r>
              <a:rPr lang="en-US" sz="2400" b="1" dirty="0" smtClean="0"/>
              <a:t>A Look Back and to the Future</a:t>
            </a:r>
            <a:r>
              <a:rPr lang="en-US" sz="2400" b="1" i="1" dirty="0" smtClean="0"/>
              <a:t>  </a:t>
            </a:r>
            <a:r>
              <a:rPr lang="en-US" b="1" i="1" dirty="0" smtClean="0"/>
              <a:t>    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371600" y="1600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838200" y="1656576"/>
            <a:ext cx="41148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To the General Public</a:t>
            </a:r>
          </a:p>
          <a:p>
            <a:endParaRPr lang="en-US" sz="1200" b="1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Added travel time</a:t>
            </a:r>
          </a:p>
          <a:p>
            <a:r>
              <a:rPr lang="en-US" dirty="0" smtClean="0">
                <a:latin typeface="Calibri" pitchFamily="34" charset="0"/>
              </a:rPr>
              <a:t>Increased cost for fuel, day care , and ferry service</a:t>
            </a:r>
          </a:p>
          <a:p>
            <a:r>
              <a:rPr lang="en-US" dirty="0" smtClean="0">
                <a:latin typeface="Calibri" pitchFamily="34" charset="0"/>
              </a:rPr>
              <a:t>Layoffs</a:t>
            </a:r>
          </a:p>
          <a:p>
            <a:endParaRPr lang="en-US" sz="1200" b="1" dirty="0" smtClean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To Government </a:t>
            </a:r>
            <a:r>
              <a:rPr lang="en-US" b="1" dirty="0">
                <a:latin typeface="Calibri" pitchFamily="34" charset="0"/>
              </a:rPr>
              <a:t>Services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Medical both care </a:t>
            </a:r>
            <a:r>
              <a:rPr lang="en-US" dirty="0" smtClean="0">
                <a:latin typeface="Calibri" pitchFamily="34" charset="0"/>
              </a:rPr>
              <a:t>facilities, emergency</a:t>
            </a:r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services including ambulance and fire protection.</a:t>
            </a:r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To Business </a:t>
            </a:r>
            <a:endParaRPr lang="en-US" b="1" dirty="0">
              <a:latin typeface="Calibri" pitchFamily="34" charset="0"/>
            </a:endParaRP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Loss of Business </a:t>
            </a:r>
          </a:p>
          <a:p>
            <a:r>
              <a:rPr lang="en-US" dirty="0" smtClean="0">
                <a:latin typeface="Calibri" pitchFamily="34" charset="0"/>
              </a:rPr>
              <a:t>Tourism </a:t>
            </a:r>
          </a:p>
          <a:p>
            <a:r>
              <a:rPr lang="en-US" dirty="0" smtClean="0">
                <a:latin typeface="Calibri" pitchFamily="34" charset="0"/>
              </a:rPr>
              <a:t>Increased </a:t>
            </a:r>
            <a:r>
              <a:rPr lang="en-US" dirty="0">
                <a:latin typeface="Calibri" pitchFamily="34" charset="0"/>
              </a:rPr>
              <a:t>Trucking costs</a:t>
            </a:r>
          </a:p>
          <a:p>
            <a:r>
              <a:rPr lang="en-US" dirty="0">
                <a:latin typeface="Calibri" pitchFamily="34" charset="0"/>
              </a:rPr>
              <a:t>Farming </a:t>
            </a:r>
          </a:p>
          <a:p>
            <a:endParaRPr lang="en-US" sz="800" dirty="0">
              <a:latin typeface="Calibri" pitchFamily="34" charset="0"/>
            </a:endParaRPr>
          </a:p>
        </p:txBody>
      </p:sp>
      <p:pic>
        <p:nvPicPr>
          <p:cNvPr id="21508" name="Picture 4" descr="cb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1083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91000"/>
            <a:ext cx="30194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62400" y="99060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Impacts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838200" y="1295400"/>
            <a:ext cx="7467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The immediate Problem. </a:t>
            </a:r>
          </a:p>
          <a:p>
            <a:pPr algn="ctr"/>
            <a:r>
              <a:rPr lang="en-US" sz="2400" b="1" dirty="0" smtClean="0">
                <a:latin typeface="Calibri" pitchFamily="34" charset="0"/>
              </a:rPr>
              <a:t>How </a:t>
            </a:r>
            <a:r>
              <a:rPr lang="en-US" sz="2400" b="1" dirty="0">
                <a:latin typeface="Calibri" pitchFamily="34" charset="0"/>
              </a:rPr>
              <a:t>Do You </a:t>
            </a:r>
            <a:r>
              <a:rPr lang="en-US" sz="2400" b="1" dirty="0" smtClean="0">
                <a:latin typeface="Calibri" pitchFamily="34" charset="0"/>
              </a:rPr>
              <a:t>People get Around </a:t>
            </a:r>
            <a:r>
              <a:rPr lang="en-US" sz="2400" b="1" dirty="0">
                <a:latin typeface="Calibri" pitchFamily="34" charset="0"/>
              </a:rPr>
              <a:t>the </a:t>
            </a:r>
            <a:r>
              <a:rPr lang="en-US" sz="2400" b="1" dirty="0" smtClean="0">
                <a:latin typeface="Calibri" pitchFamily="34" charset="0"/>
              </a:rPr>
              <a:t>Lake with the Bridge Closed </a:t>
            </a:r>
            <a:r>
              <a:rPr lang="en-US" sz="2400" b="1" dirty="0">
                <a:latin typeface="Calibri" pitchFamily="34" charset="0"/>
              </a:rPr>
              <a:t>?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By Vehicle </a:t>
            </a:r>
            <a:r>
              <a:rPr lang="en-US" dirty="0">
                <a:latin typeface="Calibri" pitchFamily="34" charset="0"/>
              </a:rPr>
              <a:t>– Approximately a 90 mile detour  through Whitehall, New </a:t>
            </a:r>
            <a:r>
              <a:rPr lang="en-US" dirty="0" smtClean="0">
                <a:latin typeface="Calibri" pitchFamily="34" charset="0"/>
              </a:rPr>
              <a:t>York.</a:t>
            </a:r>
            <a:endParaRPr lang="en-US" dirty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By Ferry </a:t>
            </a:r>
            <a:r>
              <a:rPr lang="en-US" dirty="0">
                <a:latin typeface="Calibri" pitchFamily="34" charset="0"/>
              </a:rPr>
              <a:t>@ Port Charlotte, Vermont To/from Essex, New </a:t>
            </a:r>
            <a:r>
              <a:rPr lang="en-US" dirty="0" smtClean="0">
                <a:latin typeface="Calibri" pitchFamily="34" charset="0"/>
              </a:rPr>
              <a:t>York.  Can be operational  all year.  Daily schedule from 6:00 AM to 10:00 PM.</a:t>
            </a:r>
            <a:endParaRPr lang="en-US" dirty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By Seasonal Ferry </a:t>
            </a:r>
            <a:r>
              <a:rPr lang="en-US" dirty="0">
                <a:latin typeface="Calibri" pitchFamily="34" charset="0"/>
              </a:rPr>
              <a:t>@ Ticonderoga, New </a:t>
            </a:r>
            <a:r>
              <a:rPr lang="en-US" dirty="0" smtClean="0">
                <a:latin typeface="Calibri" pitchFamily="34" charset="0"/>
              </a:rPr>
              <a:t>York.  </a:t>
            </a:r>
          </a:p>
          <a:p>
            <a:r>
              <a:rPr lang="en-US" dirty="0" smtClean="0">
                <a:latin typeface="Calibri" pitchFamily="34" charset="0"/>
              </a:rPr>
              <a:t>Operational from June 16</a:t>
            </a:r>
            <a:r>
              <a:rPr lang="en-US" baseline="30000" dirty="0" smtClean="0">
                <a:latin typeface="Calibri" pitchFamily="34" charset="0"/>
              </a:rPr>
              <a:t>th</a:t>
            </a:r>
            <a:r>
              <a:rPr lang="en-US" dirty="0" smtClean="0">
                <a:latin typeface="Calibri" pitchFamily="34" charset="0"/>
              </a:rPr>
              <a:t> to October 31</a:t>
            </a:r>
            <a:r>
              <a:rPr lang="en-US" baseline="30000" dirty="0" smtClean="0">
                <a:latin typeface="Calibri" pitchFamily="34" charset="0"/>
              </a:rPr>
              <a:t>st</a:t>
            </a:r>
            <a:r>
              <a:rPr lang="en-US" dirty="0" smtClean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pic>
        <p:nvPicPr>
          <p:cNvPr id="20483" name="Picture 3" descr="photo_south_cros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19600"/>
            <a:ext cx="21558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752601" y="1295400"/>
            <a:ext cx="56387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What Short Term Solutions will Solve the Immediate Crisis?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304800" y="2514600"/>
            <a:ext cx="560890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Improve Ferry Service @ Port Charlotte/Essex – 24 – 7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Improve Ft. Ticonderoga </a:t>
            </a:r>
            <a:r>
              <a:rPr lang="en-US" dirty="0" smtClean="0">
                <a:latin typeface="Calibri" pitchFamily="34" charset="0"/>
              </a:rPr>
              <a:t>Ferry service to </a:t>
            </a:r>
            <a:r>
              <a:rPr lang="en-US" dirty="0">
                <a:latin typeface="Calibri" pitchFamily="34" charset="0"/>
              </a:rPr>
              <a:t>Lengthen Season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Add a New Ferry Service 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Add a Pedestrian Ferry Service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Subsidize the existing and New Ferries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Public Transit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Shuttle Service</a:t>
            </a:r>
          </a:p>
        </p:txBody>
      </p:sp>
      <p:pic>
        <p:nvPicPr>
          <p:cNvPr id="24580" name="Picture 4" descr="T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286000"/>
            <a:ext cx="248443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Bu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343400"/>
            <a:ext cx="2487168" cy="185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890287" y="1295400"/>
            <a:ext cx="7363426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Time to Face the Music</a:t>
            </a:r>
            <a:endParaRPr lang="en-US" sz="2400" b="1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Meet with Public  @ West Addison Central School &amp; Moriah Central  School</a:t>
            </a:r>
          </a:p>
          <a:p>
            <a:r>
              <a:rPr lang="en-US" b="1" dirty="0">
                <a:latin typeface="Calibri" pitchFamily="34" charset="0"/>
              </a:rPr>
              <a:t>October </a:t>
            </a:r>
            <a:r>
              <a:rPr lang="en-US" b="1" dirty="0" smtClean="0">
                <a:latin typeface="Calibri" pitchFamily="34" charset="0"/>
              </a:rPr>
              <a:t>27</a:t>
            </a:r>
            <a:r>
              <a:rPr lang="en-US" b="1" baseline="30000" dirty="0" smtClean="0">
                <a:latin typeface="Calibri" pitchFamily="34" charset="0"/>
              </a:rPr>
              <a:t>th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&amp; 28th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Tell them why it had to be closed</a:t>
            </a:r>
          </a:p>
          <a:p>
            <a:r>
              <a:rPr lang="en-US" dirty="0">
                <a:latin typeface="Calibri" pitchFamily="34" charset="0"/>
              </a:rPr>
              <a:t>Listen to their concerns</a:t>
            </a:r>
          </a:p>
          <a:p>
            <a:r>
              <a:rPr lang="en-US" dirty="0">
                <a:latin typeface="Calibri" pitchFamily="34" charset="0"/>
              </a:rPr>
              <a:t>Tell them what we intend to do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Reaction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Approximately 900 People Attended</a:t>
            </a:r>
          </a:p>
          <a:p>
            <a:r>
              <a:rPr lang="en-US" dirty="0" smtClean="0">
                <a:latin typeface="Calibri" pitchFamily="34" charset="0"/>
              </a:rPr>
              <a:t>Public </a:t>
            </a:r>
            <a:r>
              <a:rPr lang="en-US" dirty="0">
                <a:latin typeface="Calibri" pitchFamily="34" charset="0"/>
              </a:rPr>
              <a:t>let it be known.  They wanted a new Bridge </a:t>
            </a:r>
            <a:r>
              <a:rPr lang="en-US" b="1" dirty="0" smtClean="0">
                <a:latin typeface="Calibri" pitchFamily="34" charset="0"/>
              </a:rPr>
              <a:t>NOW!</a:t>
            </a:r>
            <a:endParaRPr lang="en-US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		</a:t>
            </a:r>
          </a:p>
          <a:p>
            <a:r>
              <a:rPr lang="en-US" b="1" dirty="0">
                <a:latin typeface="Calibri" pitchFamily="34" charset="0"/>
              </a:rPr>
              <a:t>		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	</a:t>
            </a:r>
          </a:p>
        </p:txBody>
      </p:sp>
      <p:pic>
        <p:nvPicPr>
          <p:cNvPr id="25603" name="Picture 5" descr="moriah school"/>
          <p:cNvPicPr>
            <a:picLocks noChangeAspect="1" noChangeArrowheads="1"/>
          </p:cNvPicPr>
          <p:nvPr/>
        </p:nvPicPr>
        <p:blipFill>
          <a:blip r:embed="rId3" cstate="print"/>
          <a:srcRect l="14330" t="33524" r="19038"/>
          <a:stretch>
            <a:fillRect/>
          </a:stretch>
        </p:blipFill>
        <p:spPr bwMode="auto">
          <a:xfrm>
            <a:off x="5715000" y="2362200"/>
            <a:ext cx="25447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FINAL_LC_logo-powerpoint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2"/>
          <p:cNvSpPr txBox="1">
            <a:spLocks noChangeArrowheads="1"/>
          </p:cNvSpPr>
          <p:nvPr/>
        </p:nvSpPr>
        <p:spPr bwMode="auto">
          <a:xfrm>
            <a:off x="1712119" y="1295400"/>
            <a:ext cx="5719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Can the Bridge Be Repaired and Reopened?</a:t>
            </a: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838200" y="1905000"/>
            <a:ext cx="698608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Concerns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Weather </a:t>
            </a:r>
            <a:r>
              <a:rPr lang="en-US" dirty="0" smtClean="0">
                <a:latin typeface="Calibri" pitchFamily="34" charset="0"/>
              </a:rPr>
              <a:t>Conditions – Already late October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Safety of </a:t>
            </a:r>
            <a:r>
              <a:rPr lang="en-US" dirty="0" smtClean="0">
                <a:latin typeface="Calibri" pitchFamily="34" charset="0"/>
              </a:rPr>
              <a:t>Workers making repairs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Depth of the Water</a:t>
            </a:r>
          </a:p>
          <a:p>
            <a:r>
              <a:rPr lang="en-US" dirty="0">
                <a:latin typeface="Calibri" pitchFamily="34" charset="0"/>
              </a:rPr>
              <a:t>How Long will it take to complete repairs</a:t>
            </a:r>
          </a:p>
          <a:p>
            <a:r>
              <a:rPr lang="en-US" dirty="0">
                <a:latin typeface="Calibri" pitchFamily="34" charset="0"/>
              </a:rPr>
              <a:t>What will it </a:t>
            </a:r>
            <a:r>
              <a:rPr lang="en-US" dirty="0" smtClean="0">
                <a:latin typeface="Calibri" pitchFamily="34" charset="0"/>
              </a:rPr>
              <a:t>cost – Cost Benefit Ratio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HNTB Completes the Final Safety Assessment Report </a:t>
            </a:r>
          </a:p>
          <a:p>
            <a:r>
              <a:rPr lang="en-US" b="1" dirty="0" smtClean="0">
                <a:latin typeface="Calibri" pitchFamily="34" charset="0"/>
              </a:rPr>
              <a:t>                                 December 3, 2009</a:t>
            </a:r>
            <a:endParaRPr lang="en-US" b="1" dirty="0">
              <a:latin typeface="Calibri" pitchFamily="34" charset="0"/>
            </a:endParaRP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Consultant </a:t>
            </a:r>
            <a:r>
              <a:rPr lang="en-US" dirty="0">
                <a:latin typeface="Calibri" pitchFamily="34" charset="0"/>
              </a:rPr>
              <a:t>recommends that rehabilitation options should be dismissed </a:t>
            </a:r>
          </a:p>
          <a:p>
            <a:r>
              <a:rPr lang="en-US" dirty="0">
                <a:latin typeface="Calibri" pitchFamily="34" charset="0"/>
              </a:rPr>
              <a:t>from further </a:t>
            </a:r>
            <a:r>
              <a:rPr lang="en-US" dirty="0" smtClean="0">
                <a:latin typeface="Calibri" pitchFamily="34" charset="0"/>
              </a:rPr>
              <a:t>study.  </a:t>
            </a:r>
            <a:endParaRPr lang="en-US" b="1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781800" y="2286000"/>
          <a:ext cx="1997075" cy="2407110"/>
        </p:xfrm>
        <a:graphic>
          <a:graphicData uri="http://schemas.openxmlformats.org/presentationml/2006/ole">
            <p:oleObj spid="_x0000_s1026" name="Acrobat Document" r:id="rId4" imgW="5829300" imgH="7543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762000" y="1066800"/>
            <a:ext cx="7620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Immediate Response By VTrans/NYSDOT</a:t>
            </a:r>
          </a:p>
          <a:p>
            <a:endParaRPr lang="en-US" b="1" dirty="0">
              <a:latin typeface="Calibri" pitchFamily="34" charset="0"/>
            </a:endParaRP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Five New Projects Initiated &amp; One Accelerated</a:t>
            </a:r>
          </a:p>
          <a:p>
            <a:endParaRPr lang="en-US" sz="14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Sign &amp; Maintain Detour Project – Both States to Lead</a:t>
            </a:r>
          </a:p>
          <a:p>
            <a:r>
              <a:rPr lang="en-US" dirty="0">
                <a:latin typeface="Calibri" pitchFamily="34" charset="0"/>
              </a:rPr>
              <a:t>Provide Temporary Transportation – Both States to Lead</a:t>
            </a:r>
          </a:p>
          <a:p>
            <a:r>
              <a:rPr lang="en-US" dirty="0">
                <a:latin typeface="Calibri" pitchFamily="34" charset="0"/>
              </a:rPr>
              <a:t>Demolish the Old Bridge – New York To Lead</a:t>
            </a:r>
          </a:p>
          <a:p>
            <a:r>
              <a:rPr lang="en-US" dirty="0">
                <a:latin typeface="Calibri" pitchFamily="34" charset="0"/>
              </a:rPr>
              <a:t>Build a New Temporary Ferry </a:t>
            </a:r>
            <a:r>
              <a:rPr lang="en-US" dirty="0" smtClean="0">
                <a:latin typeface="Calibri" pitchFamily="34" charset="0"/>
              </a:rPr>
              <a:t>at a location TBD - </a:t>
            </a:r>
            <a:r>
              <a:rPr lang="en-US" dirty="0">
                <a:latin typeface="Calibri" pitchFamily="34" charset="0"/>
              </a:rPr>
              <a:t>Vermont to Lead</a:t>
            </a:r>
          </a:p>
          <a:p>
            <a:r>
              <a:rPr lang="en-US" dirty="0">
                <a:latin typeface="Calibri" pitchFamily="34" charset="0"/>
              </a:rPr>
              <a:t>Operate the Temporary Ferry until a New Bridge is Built – Vermont to Lead</a:t>
            </a:r>
          </a:p>
          <a:p>
            <a:r>
              <a:rPr lang="en-US" dirty="0">
                <a:latin typeface="Calibri" pitchFamily="34" charset="0"/>
              </a:rPr>
              <a:t>Accelerate the Design of the New Lake Champlain Bridge – Both states</a:t>
            </a:r>
          </a:p>
          <a:p>
            <a:endParaRPr lang="en-US" b="1" dirty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</p:txBody>
      </p:sp>
      <p:pic>
        <p:nvPicPr>
          <p:cNvPr id="26628" name="Picture 7" descr="DSCN00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343400"/>
            <a:ext cx="275272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4343400"/>
            <a:ext cx="275272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Picture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343400"/>
            <a:ext cx="274955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CB_demo_2009-12-28_blast_edi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7162800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3581400" y="1371600"/>
            <a:ext cx="208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December 28, 2009 </a:t>
            </a:r>
          </a:p>
        </p:txBody>
      </p:sp>
      <p:pic>
        <p:nvPicPr>
          <p:cNvPr id="27651" name="Picture 7" descr="FINAL_LC_logo-powerpoint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7" descr="cpt206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209800"/>
            <a:ext cx="2673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3430588" y="1066800"/>
            <a:ext cx="2282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Temporary Ferry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762000" y="1752600"/>
            <a:ext cx="586282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Five Sites Investigated – Chimney Point near Bridge Selected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Permitting </a:t>
            </a:r>
            <a:r>
              <a:rPr lang="en-US" dirty="0">
                <a:latin typeface="Calibri" pitchFamily="34" charset="0"/>
              </a:rPr>
              <a:t>&amp; Clearances </a:t>
            </a:r>
            <a:r>
              <a:rPr lang="en-US" dirty="0" smtClean="0">
                <a:latin typeface="Calibri" pitchFamily="34" charset="0"/>
              </a:rPr>
              <a:t>completed in late October </a:t>
            </a:r>
          </a:p>
          <a:p>
            <a:r>
              <a:rPr lang="en-US" dirty="0" smtClean="0">
                <a:latin typeface="Calibri" pitchFamily="34" charset="0"/>
              </a:rPr>
              <a:t>w/Final Design following.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Lake Champlain Transportation Selected 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Five Contractors Pre-Selected to bid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Kubricky </a:t>
            </a:r>
            <a:r>
              <a:rPr lang="en-US" dirty="0">
                <a:latin typeface="Calibri" pitchFamily="34" charset="0"/>
              </a:rPr>
              <a:t>Construction Selected November 29</a:t>
            </a:r>
            <a:r>
              <a:rPr lang="en-US" baseline="30000" dirty="0">
                <a:latin typeface="Calibri" pitchFamily="34" charset="0"/>
              </a:rPr>
              <a:t>th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Construction Completed and Opened to Public @ 5 AM 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On February </a:t>
            </a:r>
            <a:r>
              <a:rPr lang="en-US" dirty="0">
                <a:latin typeface="Calibri" pitchFamily="34" charset="0"/>
              </a:rPr>
              <a:t>1, 2010 </a:t>
            </a:r>
          </a:p>
          <a:p>
            <a:r>
              <a:rPr lang="en-US" dirty="0">
                <a:latin typeface="Calibri" pitchFamily="34" charset="0"/>
              </a:rPr>
              <a:t> </a:t>
            </a:r>
          </a:p>
        </p:txBody>
      </p:sp>
      <p:pic>
        <p:nvPicPr>
          <p:cNvPr id="24578" name="Picture 2" descr="C:\Documents and Settings\dlandry\My Documents\Addison - Crown Point, NY\DSCN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4495800"/>
            <a:ext cx="26670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rop.Existing LC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3999" cy="272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ropProposed LC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9144000" cy="272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2933" y="1066800"/>
            <a:ext cx="3958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The Design of the New Bridge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4045862" y="3244334"/>
            <a:ext cx="105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1929 LCB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45862" y="6096000"/>
            <a:ext cx="105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2011 LCB</a:t>
            </a:r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371600"/>
            <a:ext cx="391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Project Development Process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ag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36687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52600" y="1981200"/>
            <a:ext cx="396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Scoping to determine resources</a:t>
            </a:r>
          </a:p>
          <a:p>
            <a:pPr>
              <a:buFont typeface="Arial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Evaluation of impacts to resources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Environmental Impact Statement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Preliminary Design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Environmental Permitting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Final Design and Right-of-Way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Contract plans and Specs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Construction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1143000" y="2133600"/>
            <a:ext cx="609600" cy="342900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4800" y="2514600"/>
            <a:ext cx="738664" cy="270170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/>
              <a:t>Typically 6 to 7 year Process</a:t>
            </a:r>
          </a:p>
          <a:p>
            <a:r>
              <a:rPr lang="en-US" dirty="0" smtClean="0"/>
              <a:t>    now a 5 month 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1981200"/>
            <a:ext cx="7010400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Designed by Charles M. Spofford of Fay,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Spoffard and Thorndike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Renowned bridge designer, early pioneer of continuous truss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One of the first highways using a long-span continuous truss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/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2187 feet long Continuous truss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434 foot half-thru truss main span</a:t>
            </a:r>
          </a:p>
          <a:p>
            <a:pPr marL="342900" indent="-342900">
              <a:spcBef>
                <a:spcPct val="20000"/>
              </a:spcBef>
            </a:pPr>
            <a:r>
              <a:rPr lang="en-US" dirty="0" smtClean="0"/>
              <a:t>5 deck truss spans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8 short steel girder spans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95 feet typical clearance over water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Listed on the National Historic Register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Designated as a National Engineering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Landmark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9850" y="1447800"/>
            <a:ext cx="3924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1929 Lake Champlain Bridge</a:t>
            </a:r>
            <a:endParaRPr lang="en-US" sz="2400" b="1" dirty="0"/>
          </a:p>
        </p:txBody>
      </p:sp>
      <p:pic>
        <p:nvPicPr>
          <p:cNvPr id="6" name="Picture 3" descr="O:\Design\Design Image Library\Photos\Projects\180581__Crown Point Bridge\Historic photos\bridge constructi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0"/>
            <a:ext cx="40386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713432" y="1066800"/>
            <a:ext cx="171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A Look 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838200" y="2057400"/>
            <a:ext cx="54625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Maximize User Safety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Aggressive Design &amp; Construction Schedule – 500 Days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 Minimum Service Life of 75 Years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Minimize Maintenance &amp; Inspection Costs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Minimize Costs 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Select a Bridge Type that would be acceptable to the Public</a:t>
            </a: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9536" y="1295400"/>
            <a:ext cx="512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Step One - Decide on a Design Concept</a:t>
            </a:r>
            <a:endParaRPr lang="en-US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295400" y="1447800"/>
            <a:ext cx="3070225" cy="1597025"/>
            <a:chOff x="2224088" y="622300"/>
            <a:chExt cx="3070225" cy="1597025"/>
          </a:xfrm>
        </p:grpSpPr>
        <p:pic>
          <p:nvPicPr>
            <p:cNvPr id="30735" name="Picture 13" descr="\\nyw00\PMWORK\Jobs\46652 - Lake Champlain\Structures\Presentations\2009.12.11 PAC Meeting\images\steel-girder_elev_01_sml.jpg"/>
            <p:cNvPicPr>
              <a:picLocks noChangeAspect="1" noChangeArrowheads="1"/>
            </p:cNvPicPr>
            <p:nvPr/>
          </p:nvPicPr>
          <p:blipFill>
            <a:blip r:embed="rId3" cstate="print"/>
            <a:srcRect l="6396" t="20569" r="7680"/>
            <a:stretch>
              <a:fillRect/>
            </a:stretch>
          </p:blipFill>
          <p:spPr bwMode="auto">
            <a:xfrm>
              <a:off x="2224088" y="622300"/>
              <a:ext cx="3070225" cy="159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6" name="TextBox 8"/>
            <p:cNvSpPr txBox="1">
              <a:spLocks noChangeArrowheads="1"/>
            </p:cNvSpPr>
            <p:nvPr/>
          </p:nvSpPr>
          <p:spPr bwMode="auto">
            <a:xfrm>
              <a:off x="2224088" y="622300"/>
              <a:ext cx="14160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Steel Girder</a:t>
              </a:r>
            </a:p>
          </p:txBody>
        </p:sp>
      </p:grpSp>
      <p:pic>
        <p:nvPicPr>
          <p:cNvPr id="30723" name="Picture 15" descr="\\nyw00\PMWORK\Jobs\46652 - Lake Champlain\Structures\Presentations\2009.12.11 PAC Meeting\images\cable-stayed_elev01_sm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124200"/>
            <a:ext cx="30718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048000" y="4953000"/>
            <a:ext cx="3059113" cy="1728788"/>
            <a:chOff x="2222500" y="4048125"/>
            <a:chExt cx="3059113" cy="1728788"/>
          </a:xfrm>
        </p:grpSpPr>
        <p:pic>
          <p:nvPicPr>
            <p:cNvPr id="30733" name="Picture 18" descr="\\nyw00\PMWORK\Jobs\46652 - Lake Champlain\Structures\Presentations\2009.12.11 PAC Meeting\images\Tied-arch_elev_01_sm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1550" y="4067175"/>
              <a:ext cx="3040063" cy="170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4" name="TextBox 14"/>
            <p:cNvSpPr txBox="1">
              <a:spLocks noChangeArrowheads="1"/>
            </p:cNvSpPr>
            <p:nvPr/>
          </p:nvSpPr>
          <p:spPr bwMode="auto">
            <a:xfrm>
              <a:off x="2222500" y="4048125"/>
              <a:ext cx="1557338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Network Arch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48200" y="1447800"/>
            <a:ext cx="3138488" cy="1600200"/>
            <a:chOff x="5567363" y="581025"/>
            <a:chExt cx="3138487" cy="1625600"/>
          </a:xfrm>
        </p:grpSpPr>
        <p:pic>
          <p:nvPicPr>
            <p:cNvPr id="30731" name="Picture 14" descr="\\nyw00\PMWORK\Jobs\46652 - Lake Champlain\Structures\Presentations\2009.12.11 PAC Meeting\images\conc-girder_elev_01_sml.jpg"/>
            <p:cNvPicPr>
              <a:picLocks noChangeAspect="1" noChangeArrowheads="1"/>
            </p:cNvPicPr>
            <p:nvPr/>
          </p:nvPicPr>
          <p:blipFill>
            <a:blip r:embed="rId6" cstate="print"/>
            <a:srcRect l="3297" t="20963" r="10046"/>
            <a:stretch>
              <a:fillRect/>
            </a:stretch>
          </p:blipFill>
          <p:spPr bwMode="auto">
            <a:xfrm>
              <a:off x="5567363" y="595313"/>
              <a:ext cx="3138487" cy="161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2" name="TextBox 9"/>
            <p:cNvSpPr txBox="1">
              <a:spLocks noChangeArrowheads="1"/>
            </p:cNvSpPr>
            <p:nvPr/>
          </p:nvSpPr>
          <p:spPr bwMode="auto">
            <a:xfrm>
              <a:off x="5567363" y="581025"/>
              <a:ext cx="17494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Segmental Box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648200" y="3124200"/>
            <a:ext cx="3154363" cy="1770063"/>
            <a:chOff x="5594350" y="2257425"/>
            <a:chExt cx="3152435" cy="1770465"/>
          </a:xfrm>
        </p:grpSpPr>
        <p:pic>
          <p:nvPicPr>
            <p:cNvPr id="30729" name="Picture 17" descr="\\nyw00\PMWORK\Jobs\46652 - Lake Champlain\Structures\Presentations\2009.12.11 PAC Meeting\images\extradosed_elev01_sm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99113" y="2257425"/>
              <a:ext cx="3147672" cy="1770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0" name="TextBox 12"/>
            <p:cNvSpPr txBox="1">
              <a:spLocks noChangeArrowheads="1"/>
            </p:cNvSpPr>
            <p:nvPr/>
          </p:nvSpPr>
          <p:spPr bwMode="auto">
            <a:xfrm>
              <a:off x="5594350" y="2260600"/>
              <a:ext cx="13509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Extradosed</a:t>
              </a:r>
            </a:p>
          </p:txBody>
        </p:sp>
      </p:grpSp>
      <p:sp>
        <p:nvSpPr>
          <p:cNvPr id="30727" name="TextBox 16"/>
          <p:cNvSpPr txBox="1">
            <a:spLocks noChangeArrowheads="1"/>
          </p:cNvSpPr>
          <p:nvPr/>
        </p:nvSpPr>
        <p:spPr bwMode="auto">
          <a:xfrm>
            <a:off x="3267869" y="914400"/>
            <a:ext cx="2608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Initial Bridge Types</a:t>
            </a:r>
          </a:p>
        </p:txBody>
      </p:sp>
      <p:sp>
        <p:nvSpPr>
          <p:cNvPr id="30728" name="TextBox 17"/>
          <p:cNvSpPr txBox="1">
            <a:spLocks noChangeArrowheads="1"/>
          </p:cNvSpPr>
          <p:nvPr/>
        </p:nvSpPr>
        <p:spPr bwMode="auto">
          <a:xfrm>
            <a:off x="1295400" y="3124200"/>
            <a:ext cx="1385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Cable Stayed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743200" y="1219200"/>
            <a:ext cx="36154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Step </a:t>
            </a:r>
            <a:r>
              <a:rPr lang="en-US" sz="2400" b="1" dirty="0" smtClean="0">
                <a:latin typeface="Calibri" pitchFamily="34" charset="0"/>
              </a:rPr>
              <a:t>Two </a:t>
            </a:r>
            <a:r>
              <a:rPr lang="en-US" sz="2400" b="1" dirty="0">
                <a:latin typeface="Calibri" pitchFamily="34" charset="0"/>
              </a:rPr>
              <a:t>- Get Public By-In</a:t>
            </a:r>
          </a:p>
        </p:txBody>
      </p:sp>
      <p:pic>
        <p:nvPicPr>
          <p:cNvPr id="31746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762000" y="1981200"/>
            <a:ext cx="601186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Six Day Public Process in December - 30 day Comment Period</a:t>
            </a:r>
          </a:p>
          <a:p>
            <a:endParaRPr lang="en-US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Day 1 – Meet with Section 106 Stakeholders</a:t>
            </a:r>
          </a:p>
          <a:p>
            <a:r>
              <a:rPr lang="en-US" dirty="0">
                <a:latin typeface="Calibri" pitchFamily="34" charset="0"/>
              </a:rPr>
              <a:t>               and Present Bridge Type Alternatives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Day 2 – Project Action Committee &amp; Charrette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Day 3 &amp; 4 – Series of Public Meetings in</a:t>
            </a:r>
          </a:p>
          <a:p>
            <a:r>
              <a:rPr lang="en-US" dirty="0">
                <a:latin typeface="Calibri" pitchFamily="34" charset="0"/>
              </a:rPr>
              <a:t>                      Ticonderoga, New York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Day 4 &amp; 5 – On-line Survey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Day 6 – VTrans &amp; NYSDOT Announce Findings</a:t>
            </a:r>
          </a:p>
          <a:p>
            <a:endParaRPr lang="en-US" b="1" dirty="0">
              <a:latin typeface="Calibri" pitchFamily="34" charset="0"/>
            </a:endParaRPr>
          </a:p>
        </p:txBody>
      </p:sp>
      <p:pic>
        <p:nvPicPr>
          <p:cNvPr id="31748" name="Picture 6" descr="PC110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514600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Ti 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225" y="4343400"/>
            <a:ext cx="26431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1600200" y="1219200"/>
            <a:ext cx="633647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Day </a:t>
            </a:r>
            <a:r>
              <a:rPr lang="en-US" b="1" dirty="0">
                <a:latin typeface="Calibri" pitchFamily="34" charset="0"/>
              </a:rPr>
              <a:t>1 </a:t>
            </a:r>
            <a:r>
              <a:rPr lang="en-US" b="1" dirty="0" smtClean="0">
                <a:latin typeface="Calibri" pitchFamily="34" charset="0"/>
              </a:rPr>
              <a:t>Section </a:t>
            </a:r>
            <a:r>
              <a:rPr lang="en-US" b="1" dirty="0">
                <a:latin typeface="Calibri" pitchFamily="34" charset="0"/>
              </a:rPr>
              <a:t>106 Stakeholders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Recommends a New Bridge Type</a:t>
            </a:r>
          </a:p>
          <a:p>
            <a:endParaRPr lang="en-US" sz="1200" b="1" dirty="0" smtClean="0">
              <a:latin typeface="Calibri" pitchFamily="34" charset="0"/>
            </a:endParaRPr>
          </a:p>
          <a:p>
            <a:endParaRPr lang="en-US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                   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828800" y="1828800"/>
            <a:ext cx="5486400" cy="2057400"/>
            <a:chOff x="5583238" y="4057650"/>
            <a:chExt cx="3079750" cy="1724025"/>
          </a:xfrm>
        </p:grpSpPr>
        <p:pic>
          <p:nvPicPr>
            <p:cNvPr id="32773" name="Picture 16" descr="\\nyw00\PMWORK\Jobs\46652 - Lake Champlain\Structures\Presentations\2009.12.11 PAC Meeting\images\tied-arch_elev_sml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99113" y="4057650"/>
              <a:ext cx="306387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4" name="TextBox 14"/>
            <p:cNvSpPr txBox="1">
              <a:spLocks noChangeArrowheads="1"/>
            </p:cNvSpPr>
            <p:nvPr/>
          </p:nvSpPr>
          <p:spPr bwMode="auto">
            <a:xfrm>
              <a:off x="5583238" y="4064000"/>
              <a:ext cx="2492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Modified Network Arch</a:t>
              </a:r>
            </a:p>
          </p:txBody>
        </p:sp>
      </p:grpSp>
      <p:pic>
        <p:nvPicPr>
          <p:cNvPr id="32772" name="Picture 3" descr="\\nyw00\PMWORK\Jobs\46652 - Lake Champlain\Structures\Presentations\2009.12.11 PAC Meeting\images\images_with_logo\PM_elev_tied_arch_elev_crop.jpg"/>
          <p:cNvPicPr>
            <a:picLocks noChangeAspect="1" noChangeArrowheads="1"/>
          </p:cNvPicPr>
          <p:nvPr/>
        </p:nvPicPr>
        <p:blipFill>
          <a:blip r:embed="rId4" cstate="print"/>
          <a:srcRect t="41501" b="14764"/>
          <a:stretch>
            <a:fillRect/>
          </a:stretch>
        </p:blipFill>
        <p:spPr bwMode="auto">
          <a:xfrm>
            <a:off x="1828800" y="4191000"/>
            <a:ext cx="548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00100" y="1295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Day 2 PAC Unanimously Approves a Resolution to Adopt the Modified Network Arch Bridge Type</a:t>
            </a:r>
            <a:endParaRPr lang="en-US" dirty="0"/>
          </a:p>
        </p:txBody>
      </p:sp>
      <p:pic>
        <p:nvPicPr>
          <p:cNvPr id="5" name="Picture 3" descr="Stitch_121109_PAC_Meeting.jpg"/>
          <p:cNvPicPr>
            <a:picLocks noChangeAspect="1"/>
          </p:cNvPicPr>
          <p:nvPr/>
        </p:nvPicPr>
        <p:blipFill>
          <a:blip r:embed="rId3" cstate="print"/>
          <a:srcRect l="10278" t="7616" r="6667" b="8781"/>
          <a:stretch>
            <a:fillRect/>
          </a:stretch>
        </p:blipFill>
        <p:spPr bwMode="auto">
          <a:xfrm>
            <a:off x="762000" y="3429000"/>
            <a:ext cx="7597775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143000" y="2057400"/>
            <a:ext cx="666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Day 3, and 4 Public Meetings in Ticonderoga, New York and Survey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3000" y="26670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pitchFamily="34" charset="0"/>
              </a:rPr>
              <a:t>Day 5 Online Survey Continues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 noChangeArrowheads="1"/>
          </p:cNvSpPr>
          <p:nvPr>
            <p:ph idx="1"/>
          </p:nvPr>
        </p:nvSpPr>
        <p:spPr>
          <a:xfrm>
            <a:off x="238125" y="1700213"/>
            <a:ext cx="8531225" cy="509587"/>
          </a:xfrm>
        </p:spPr>
        <p:txBody>
          <a:bodyPr/>
          <a:lstStyle/>
          <a:p>
            <a:pPr lvl="1">
              <a:buFontTx/>
              <a:buNone/>
            </a:pPr>
            <a:endParaRPr lang="en-US" sz="2000" smtClean="0"/>
          </a:p>
          <a:p>
            <a:pPr marL="0" indent="0">
              <a:buFont typeface="Wingdings" pitchFamily="2" charset="2"/>
              <a:buNone/>
            </a:pPr>
            <a:endParaRPr lang="en-US" sz="2800" smtClean="0"/>
          </a:p>
        </p:txBody>
      </p:sp>
      <p:pic>
        <p:nvPicPr>
          <p:cNvPr id="33794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2133600" y="1295400"/>
            <a:ext cx="4302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latin typeface="Calibri" pitchFamily="34" charset="0"/>
              </a:rPr>
              <a:t>Survey Results – 3270 responses</a:t>
            </a:r>
            <a:endParaRPr lang="en-US">
              <a:latin typeface="Calibri" pitchFamily="34" charset="0"/>
            </a:endParaRPr>
          </a:p>
        </p:txBody>
      </p:sp>
      <p:pic>
        <p:nvPicPr>
          <p:cNvPr id="33796" name="Picture 7" descr="Survey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7086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Box 9"/>
          <p:cNvSpPr txBox="1">
            <a:spLocks noChangeArrowheads="1"/>
          </p:cNvSpPr>
          <p:nvPr/>
        </p:nvSpPr>
        <p:spPr bwMode="auto">
          <a:xfrm>
            <a:off x="1676400" y="2438400"/>
            <a:ext cx="1347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Steel  Girder</a:t>
            </a:r>
          </a:p>
        </p:txBody>
      </p:sp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914400" y="2895600"/>
            <a:ext cx="212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Concrete Segmental </a:t>
            </a:r>
          </a:p>
        </p:txBody>
      </p:sp>
      <p:sp>
        <p:nvSpPr>
          <p:cNvPr id="33799" name="TextBox 11"/>
          <p:cNvSpPr txBox="1">
            <a:spLocks noChangeArrowheads="1"/>
          </p:cNvSpPr>
          <p:nvPr/>
        </p:nvSpPr>
        <p:spPr bwMode="auto">
          <a:xfrm>
            <a:off x="1600200" y="3429000"/>
            <a:ext cx="1385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Cable Stayed</a:t>
            </a:r>
          </a:p>
        </p:txBody>
      </p:sp>
      <p:sp>
        <p:nvSpPr>
          <p:cNvPr id="33800" name="TextBox 12"/>
          <p:cNvSpPr txBox="1">
            <a:spLocks noChangeArrowheads="1"/>
          </p:cNvSpPr>
          <p:nvPr/>
        </p:nvSpPr>
        <p:spPr bwMode="auto">
          <a:xfrm>
            <a:off x="914400" y="3962400"/>
            <a:ext cx="2128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Concrete Extradosed</a:t>
            </a:r>
          </a:p>
        </p:txBody>
      </p:sp>
      <p:sp>
        <p:nvSpPr>
          <p:cNvPr id="33801" name="TextBox 13"/>
          <p:cNvSpPr txBox="1">
            <a:spLocks noChangeArrowheads="1"/>
          </p:cNvSpPr>
          <p:nvPr/>
        </p:nvSpPr>
        <p:spPr bwMode="auto">
          <a:xfrm>
            <a:off x="1143000" y="4572000"/>
            <a:ext cx="1916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Network Ties Arch</a:t>
            </a:r>
          </a:p>
        </p:txBody>
      </p:sp>
      <p:sp>
        <p:nvSpPr>
          <p:cNvPr id="33802" name="TextBox 14"/>
          <p:cNvSpPr txBox="1">
            <a:spLocks noChangeArrowheads="1"/>
          </p:cNvSpPr>
          <p:nvPr/>
        </p:nvSpPr>
        <p:spPr bwMode="auto">
          <a:xfrm>
            <a:off x="228600" y="5105400"/>
            <a:ext cx="2806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Modified Network Ties 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1524000" y="1219200"/>
            <a:ext cx="6077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Step </a:t>
            </a:r>
            <a:r>
              <a:rPr lang="en-US" sz="2400" b="1" dirty="0" smtClean="0">
                <a:latin typeface="Calibri" pitchFamily="34" charset="0"/>
              </a:rPr>
              <a:t>Three </a:t>
            </a:r>
            <a:r>
              <a:rPr lang="en-US" sz="2400" b="1" dirty="0">
                <a:latin typeface="Calibri" pitchFamily="34" charset="0"/>
              </a:rPr>
              <a:t>– Confer with Regulatory Agencies</a:t>
            </a: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838200" y="1841500"/>
            <a:ext cx="36401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Agency of Natural Resources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Wetlands</a:t>
            </a:r>
          </a:p>
          <a:p>
            <a:r>
              <a:rPr lang="en-US" dirty="0">
                <a:latin typeface="Calibri" pitchFamily="34" charset="0"/>
              </a:rPr>
              <a:t>Threatened &amp; Endanger Species</a:t>
            </a:r>
          </a:p>
          <a:p>
            <a:r>
              <a:rPr lang="en-US" dirty="0">
                <a:latin typeface="Calibri" pitchFamily="34" charset="0"/>
              </a:rPr>
              <a:t>Water Quality</a:t>
            </a:r>
          </a:p>
          <a:p>
            <a:r>
              <a:rPr lang="en-US" dirty="0">
                <a:latin typeface="Calibri" pitchFamily="34" charset="0"/>
              </a:rPr>
              <a:t>NEPDES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Department of Historic Preservation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Archeology</a:t>
            </a:r>
          </a:p>
          <a:p>
            <a:r>
              <a:rPr lang="en-US" dirty="0">
                <a:latin typeface="Calibri" pitchFamily="34" charset="0"/>
              </a:rPr>
              <a:t>Historic Preservation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U.S. Army Corp of Engineers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401 Corps Permit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U.S. Coast Guard 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Bridge Permit</a:t>
            </a:r>
          </a:p>
          <a:p>
            <a:endParaRPr lang="en-US" b="1" dirty="0">
              <a:latin typeface="Calibri" pitchFamily="34" charset="0"/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981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343400"/>
            <a:ext cx="2743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 flipH="1" flipV="1">
            <a:off x="1143000" y="12192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438400" y="1143000"/>
            <a:ext cx="42514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Step </a:t>
            </a:r>
            <a:r>
              <a:rPr lang="en-US" sz="2400" b="1" dirty="0" smtClean="0">
                <a:latin typeface="Calibri" pitchFamily="34" charset="0"/>
              </a:rPr>
              <a:t>Four – Permitting &amp; Design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762000" y="2286000"/>
            <a:ext cx="5159375" cy="33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Calibri" pitchFamily="34" charset="0"/>
              </a:rPr>
              <a:t>Incredibly rich cultural resources on both sides</a:t>
            </a:r>
          </a:p>
          <a:p>
            <a:pPr>
              <a:lnSpc>
                <a:spcPct val="90000"/>
              </a:lnSpc>
            </a:pPr>
            <a:endParaRPr lang="en-US" sz="2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Rich Archeological areas on both sides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French Fort (1731) on Vermont Approach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Chimney Point Historic Site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Fort St. Frederic (1734)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Fort Montgomery (1759)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Toll Keepers House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Campground – National Historic register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Lake Champlain Lighthouse (Rodin sculpture)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Historic Residence 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itchFamily="34" charset="0"/>
              </a:rPr>
              <a:t>Fish &amp; game Boat Launch on Vermont Approach</a:t>
            </a:r>
          </a:p>
        </p:txBody>
      </p:sp>
      <p:pic>
        <p:nvPicPr>
          <p:cNvPr id="36868" name="Picture 10" descr="bridge chimney 2"/>
          <p:cNvPicPr>
            <a:picLocks noChangeAspect="1" noChangeArrowheads="1"/>
          </p:cNvPicPr>
          <p:nvPr/>
        </p:nvPicPr>
        <p:blipFill>
          <a:blip r:embed="rId3" cstate="print"/>
          <a:srcRect t="5110" b="17838"/>
          <a:stretch>
            <a:fillRect/>
          </a:stretch>
        </p:blipFill>
        <p:spPr bwMode="auto">
          <a:xfrm>
            <a:off x="5953125" y="2452688"/>
            <a:ext cx="311785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Box 5"/>
          <p:cNvSpPr txBox="1">
            <a:spLocks noChangeArrowheads="1"/>
          </p:cNvSpPr>
          <p:nvPr/>
        </p:nvSpPr>
        <p:spPr bwMode="auto">
          <a:xfrm>
            <a:off x="2825750" y="1752600"/>
            <a:ext cx="349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libri" pitchFamily="34" charset="0"/>
              </a:rPr>
              <a:t>Design Considerations 6(f) and 4(f)</a:t>
            </a:r>
          </a:p>
        </p:txBody>
      </p:sp>
      <p:pic>
        <p:nvPicPr>
          <p:cNvPr id="7" name="Picture 6" descr="fort"/>
          <p:cNvPicPr>
            <a:picLocks noChangeAspect="1" noChangeArrowheads="1"/>
          </p:cNvPicPr>
          <p:nvPr/>
        </p:nvPicPr>
        <p:blipFill>
          <a:blip r:embed="rId4" cstate="print"/>
          <a:srcRect t="-806" b="13577"/>
          <a:stretch>
            <a:fillRect/>
          </a:stretch>
        </p:blipFill>
        <p:spPr bwMode="auto">
          <a:xfrm>
            <a:off x="6705600" y="4572000"/>
            <a:ext cx="204311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3124200" y="1143000"/>
            <a:ext cx="2916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Permit Complications</a:t>
            </a:r>
          </a:p>
        </p:txBody>
      </p:sp>
      <p:sp>
        <p:nvSpPr>
          <p:cNvPr id="37891" name="TextBox 3"/>
          <p:cNvSpPr txBox="1">
            <a:spLocks noChangeArrowheads="1"/>
          </p:cNvSpPr>
          <p:nvPr/>
        </p:nvSpPr>
        <p:spPr bwMode="auto">
          <a:xfrm>
            <a:off x="1752600" y="1676400"/>
            <a:ext cx="5951538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alibri" pitchFamily="34" charset="0"/>
              </a:rPr>
              <a:t>Two States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Environmental Regulations vary (ANR &amp; DEC)</a:t>
            </a:r>
          </a:p>
          <a:p>
            <a:r>
              <a:rPr lang="en-US" dirty="0">
                <a:latin typeface="Calibri" pitchFamily="34" charset="0"/>
              </a:rPr>
              <a:t>Land Use (Act 250 &amp; Adirondack  Park Agency)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Two Federal Regions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Federal Highway Administration (Vermont &amp; New York)</a:t>
            </a:r>
          </a:p>
          <a:p>
            <a:r>
              <a:rPr lang="en-US" dirty="0">
                <a:latin typeface="Calibri" pitchFamily="34" charset="0"/>
              </a:rPr>
              <a:t>Corps Of Engineers (New England District &amp; New York District)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Right- of-Laws </a:t>
            </a:r>
          </a:p>
          <a:p>
            <a:endParaRPr lang="en-US" sz="1200" b="1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Vermont Necessity Law – New York Condemnation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6(f) &amp; 4(f)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40  Section 106 Consulting parties</a:t>
            </a:r>
          </a:p>
        </p:txBody>
      </p:sp>
      <p:pic>
        <p:nvPicPr>
          <p:cNvPr id="37892" name="Picture 5" descr="400px-Seal_of_New_York_sv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143000"/>
            <a:ext cx="13716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vermont_seal_n451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1143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524000"/>
            <a:ext cx="8229600" cy="428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To meet or exceed the existing structure functionality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(2) 11’ wide lanes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(2) 5’ wide shoulders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(2) 5’ wide sidewalks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ADA Compliant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Aesthetically pleasing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Meet current loading and clearance requirements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Over 17’-0” vertical vehicular clearance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75’-0” vertical navigational clearance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Meets replica schooner Lois McClure mast height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Exceeds Rouse’s Point vertical clearance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Minimum 75-year service life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865398" y="1066800"/>
            <a:ext cx="3436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Required Design Features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6" name="Picture 4" descr="br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5410200"/>
            <a:ext cx="502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590800" y="1143000"/>
            <a:ext cx="335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             </a:t>
            </a:r>
            <a:endParaRPr lang="en-US" sz="2800" dirty="0"/>
          </a:p>
        </p:txBody>
      </p:sp>
      <p:pic>
        <p:nvPicPr>
          <p:cNvPr id="13" name="Picture 5" descr="routes-to-LC-histor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5766">
            <a:off x="6567106" y="1749550"/>
            <a:ext cx="1692275" cy="1847850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5" name="Picture 2" descr="C:\Documents and Settings\jbridges\Desktop\Calendar Shots\Capture 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191000"/>
            <a:ext cx="2819400" cy="2359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2" descr="O:\Design\Design Image Library\Photos\Projects\180581__Crown Point Bridge\Historic photos\para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191000"/>
            <a:ext cx="2816352" cy="231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762000" y="1447800"/>
            <a:ext cx="5334000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Opened to traffic in August 26, 1929 after only 14  months of construction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Original total cost of  $ 1,149,000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Jointly owned by NY and VT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Operated by the Lake Champlain Bridge Commission until 1987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429000" y="1066800"/>
            <a:ext cx="2268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Design Schedule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762000" y="2362200"/>
            <a:ext cx="8534400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Conceptual Plans (10 % Plans) – January 6, 2009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Intermediate Design Plans (30 % Plans) – </a:t>
            </a:r>
            <a:r>
              <a:rPr lang="en-US" dirty="0" smtClean="0">
                <a:latin typeface="Calibri" pitchFamily="34" charset="0"/>
              </a:rPr>
              <a:t>Met with</a:t>
            </a:r>
          </a:p>
          <a:p>
            <a:r>
              <a:rPr lang="en-US" dirty="0" smtClean="0">
                <a:latin typeface="Calibri" pitchFamily="34" charset="0"/>
              </a:rPr>
              <a:t>Contractors - January </a:t>
            </a:r>
            <a:r>
              <a:rPr lang="en-US" dirty="0">
                <a:latin typeface="Calibri" pitchFamily="34" charset="0"/>
              </a:rPr>
              <a:t>25, 2010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75 % PS&amp;E for Bid </a:t>
            </a:r>
            <a:r>
              <a:rPr lang="en-US" dirty="0" smtClean="0">
                <a:latin typeface="Calibri" pitchFamily="34" charset="0"/>
              </a:rPr>
              <a:t>( Four Week Advertisement – </a:t>
            </a:r>
          </a:p>
          <a:p>
            <a:r>
              <a:rPr lang="en-US" dirty="0" smtClean="0">
                <a:latin typeface="Calibri" pitchFamily="34" charset="0"/>
              </a:rPr>
              <a:t>March </a:t>
            </a:r>
            <a:r>
              <a:rPr lang="en-US" dirty="0">
                <a:latin typeface="Calibri" pitchFamily="34" charset="0"/>
              </a:rPr>
              <a:t>1, </a:t>
            </a:r>
            <a:r>
              <a:rPr lang="en-US" dirty="0" smtClean="0">
                <a:latin typeface="Calibri" pitchFamily="34" charset="0"/>
              </a:rPr>
              <a:t>2010 – Plans posted on the Web</a:t>
            </a:r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95 % PS&amp;E </a:t>
            </a:r>
            <a:r>
              <a:rPr lang="en-US" dirty="0">
                <a:latin typeface="Calibri" pitchFamily="34" charset="0"/>
              </a:rPr>
              <a:t>Amendment # 1 – March 29, </a:t>
            </a:r>
            <a:r>
              <a:rPr lang="en-US" dirty="0" smtClean="0">
                <a:latin typeface="Calibri" pitchFamily="34" charset="0"/>
              </a:rPr>
              <a:t>2010 –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100 % PS&amp;E </a:t>
            </a:r>
            <a:r>
              <a:rPr lang="en-US" dirty="0">
                <a:latin typeface="Calibri" pitchFamily="34" charset="0"/>
              </a:rPr>
              <a:t>Amendment #2 – April </a:t>
            </a:r>
            <a:r>
              <a:rPr lang="en-US" dirty="0" smtClean="0">
                <a:latin typeface="Calibri" pitchFamily="34" charset="0"/>
              </a:rPr>
              <a:t>1, 2010 –  Pre- Bid Meeting</a:t>
            </a:r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Bids Due – April 15, </a:t>
            </a:r>
            <a:r>
              <a:rPr lang="en-US" dirty="0" smtClean="0">
                <a:latin typeface="Calibri" pitchFamily="34" charset="0"/>
              </a:rPr>
              <a:t>2010 (8 Bidders)</a:t>
            </a:r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Contract Award </a:t>
            </a:r>
            <a:r>
              <a:rPr lang="en-US" dirty="0" smtClean="0">
                <a:latin typeface="Calibri" pitchFamily="34" charset="0"/>
              </a:rPr>
              <a:t>to </a:t>
            </a:r>
            <a:r>
              <a:rPr lang="en-US" dirty="0">
                <a:latin typeface="Calibri" pitchFamily="34" charset="0"/>
              </a:rPr>
              <a:t>Flatiron </a:t>
            </a:r>
            <a:r>
              <a:rPr lang="en-US" dirty="0" smtClean="0">
                <a:latin typeface="Calibri" pitchFamily="34" charset="0"/>
              </a:rPr>
              <a:t>Construction Corporation  </a:t>
            </a:r>
            <a:r>
              <a:rPr lang="en-US" dirty="0">
                <a:latin typeface="Calibri" pitchFamily="34" charset="0"/>
              </a:rPr>
              <a:t>for $ </a:t>
            </a:r>
            <a:r>
              <a:rPr lang="en-US" dirty="0" smtClean="0">
                <a:latin typeface="Calibri" pitchFamily="34" charset="0"/>
              </a:rPr>
              <a:t>69.6 M – May 27, 2010 	              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9940" name="Picture 3" descr="C:\Documents and Settings\dlandry\Desktop\LCB Titile Page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667000"/>
            <a:ext cx="3124200" cy="203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" y="17526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Typical 6 to 7 Year Project </a:t>
            </a:r>
            <a:r>
              <a:rPr lang="en-US" b="1" dirty="0" smtClean="0"/>
              <a:t>Development </a:t>
            </a:r>
            <a:r>
              <a:rPr lang="en-US" b="1" dirty="0" smtClean="0"/>
              <a:t>Process Reduced to 5 Months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87752" y="1143000"/>
            <a:ext cx="1768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The Present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4560" y="1524000"/>
            <a:ext cx="3774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2011 Lake Champlain Bridge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62000" y="2133600"/>
            <a:ext cx="8382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dirty="0" smtClean="0"/>
              <a:t>Designed by Theodore P. Zoli of  HNTB Corp. Renowned designer of Stayed cable bridges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dirty="0" smtClean="0"/>
              <a:t>Princeton &amp; Columbia Faculty  and  recipient  of the 2009 McArthur Fellows Program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1600" dirty="0" smtClean="0"/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2200 feet long  Modified Network Tied Arch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400 foot Modified Tied Arch main span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dirty="0" smtClean="0"/>
              <a:t>7 short (240’ – 250’) steel girder spans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dirty="0" smtClean="0"/>
              <a:t>75 feet typical clearance over water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en-US" dirty="0" smtClean="0"/>
          </a:p>
        </p:txBody>
      </p:sp>
      <p:pic>
        <p:nvPicPr>
          <p:cNvPr id="7" name="Picture 2" descr="G:\Structures\STR1WayneSymonds\Projects\Dan Landry\Addison - Crown Pt., NY BHF 032 - 1(10)\LCB Opening\PB07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258" y="3200400"/>
            <a:ext cx="3817997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G:\Structures\STR1WayneSymonds\Projects\Dan Landry\Addison - Crown Pt., NY BHF 032 - 1(10)\LCB Opening\DSCN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295400"/>
            <a:ext cx="3200400" cy="22142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62000" y="1295400"/>
            <a:ext cx="53340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Opened to traffic on November 7, 2011 after only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17  months of construction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Original total cost of  Bridge $ 69.7 M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Original  total cost of all projects $  132 M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New York will maintain but ownership remains 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both New York and Vermont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28675" name="Picture 3" descr="G:\Structures\STR1WayneSymonds\Projects\Dan Landry\Addison - Crown Pt., NY BHF 032 - 1(10)\LCB Opening\PB0709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86200"/>
            <a:ext cx="3733800" cy="2212848"/>
          </a:xfrm>
          <a:prstGeom prst="rect">
            <a:avLst/>
          </a:prstGeom>
          <a:noFill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733800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image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600200"/>
            <a:ext cx="6857998" cy="48767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93153" y="1066800"/>
            <a:ext cx="375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Few Construction Pictures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411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862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Werth Dri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219200"/>
            <a:ext cx="4126992" cy="260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100_0231 (Large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143000"/>
            <a:ext cx="41148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0315 (Larg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0"/>
            <a:ext cx="4114800" cy="258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Pier 7 girders 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411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295400"/>
            <a:ext cx="4114800" cy="258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4114800" cy="258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6-30-11_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1143000"/>
            <a:ext cx="4114800" cy="26670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728" y="1129144"/>
            <a:ext cx="4114799" cy="542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86200"/>
            <a:ext cx="4114800" cy="267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SC01484 (Medium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2133600"/>
            <a:ext cx="5486400" cy="3648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87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00795" y="28194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Heavy Lift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FINAL_Lake_Champlain_TL_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9906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  Unusual Design &amp; Construction Aspects </a:t>
            </a:r>
          </a:p>
          <a:p>
            <a:pPr algn="ctr"/>
            <a:r>
              <a:rPr lang="en-US" sz="2400" dirty="0" smtClean="0"/>
              <a:t>of the Lake Champlain Bridge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2000" y="2286000"/>
            <a:ext cx="384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Slender unreinforced concrete piers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2895600"/>
            <a:ext cx="41402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Iron-ore tailings for concrete aggregate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4038600"/>
            <a:ext cx="4694913" cy="36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 pier armor to protect against ice </a:t>
            </a:r>
          </a:p>
          <a:p>
            <a:r>
              <a:rPr lang="en-US" dirty="0" smtClean="0"/>
              <a:t>abrasion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48768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Caisson placement with patented drop-bottom bucket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35052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Concrete joints not keyed in – Cold Joints</a:t>
            </a:r>
          </a:p>
        </p:txBody>
      </p:sp>
      <p:pic>
        <p:nvPicPr>
          <p:cNvPr id="11" name="Picture 10" descr="V:\Jobs\46652 - Lake Champlain\Structures\Photos\2009.08.25 GT field visit\IMG_7301.JPG"/>
          <p:cNvPicPr>
            <a:picLocks noChangeAspect="1" noChangeArrowheads="1"/>
          </p:cNvPicPr>
          <p:nvPr/>
        </p:nvPicPr>
        <p:blipFill>
          <a:blip r:embed="rId3" cstate="print"/>
          <a:srcRect l="11375" t="23199" r="25624" b="25070"/>
          <a:stretch>
            <a:fillRect/>
          </a:stretch>
        </p:blipFill>
        <p:spPr bwMode="auto">
          <a:xfrm>
            <a:off x="4953000" y="1828800"/>
            <a:ext cx="40386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657600"/>
            <a:ext cx="40386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657601"/>
            <a:ext cx="404164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066800"/>
            <a:ext cx="56388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6096000" y="5257800"/>
            <a:ext cx="1314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Restoration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06" y="1828800"/>
            <a:ext cx="750098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1" y="1066800"/>
            <a:ext cx="6208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Future of the Lake Champlain Bridge Project </a:t>
            </a:r>
          </a:p>
          <a:p>
            <a:r>
              <a:rPr lang="en-US" sz="2400" dirty="0" smtClean="0"/>
              <a:t>                                  Restoration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7274"/>
            <a:ext cx="8229601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8382001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7" descr="FINAL_LC_logo-powerpoint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ake Champlain 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2667000" y="2971800"/>
            <a:ext cx="3544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THE COMPLETED BRIDGE</a:t>
            </a:r>
            <a:r>
              <a:rPr lang="en-US" sz="2400">
                <a:latin typeface="Calibri" pitchFamily="34" charset="0"/>
              </a:rPr>
              <a:t>A</a:t>
            </a:r>
          </a:p>
        </p:txBody>
      </p:sp>
      <p:pic>
        <p:nvPicPr>
          <p:cNvPr id="50180" name="Picture 7" descr="FINAL_LC_logo-powerpointb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" y="152401"/>
            <a:ext cx="9153144" cy="10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316956" y="2514600"/>
            <a:ext cx="4510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hlinkClick r:id="rId3"/>
              </a:rPr>
              <a:t>https://www.nysdot.gov/lakechamplainbridge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2339181" y="1600200"/>
            <a:ext cx="4465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For Additional Information Go To;</a:t>
            </a:r>
          </a:p>
        </p:txBody>
      </p:sp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634581" y="3276600"/>
            <a:ext cx="18748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Live Webcam</a:t>
            </a:r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777206" y="4114800"/>
            <a:ext cx="5589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hlinkClick r:id="rId4"/>
              </a:rPr>
              <a:t>https://www.nysdot.gov/lakechamplainbridge/bridgecam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8" descr="P:\Lake Champlain wmv\PM_LCB_.jpg"/>
          <p:cNvPicPr>
            <a:picLocks noChangeAspect="1" noChangeArrowheads="1"/>
          </p:cNvPicPr>
          <p:nvPr/>
        </p:nvPicPr>
        <p:blipFill>
          <a:blip r:embed="rId3" cstate="print"/>
          <a:srcRect l="12895" t="11044" r="18384" b="9406"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3733006" y="1524000"/>
            <a:ext cx="1677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QUESTIONS</a:t>
            </a:r>
          </a:p>
        </p:txBody>
      </p:sp>
      <p:pic>
        <p:nvPicPr>
          <p:cNvPr id="6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525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62000" y="2057400"/>
            <a:ext cx="5715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1987 -  New York &amp; Vermont take over ownership from </a:t>
            </a:r>
          </a:p>
          <a:p>
            <a:r>
              <a:rPr lang="en-US" dirty="0" smtClean="0">
                <a:latin typeface="Calibri" pitchFamily="34" charset="0"/>
              </a:rPr>
              <a:t>              LCB Commission.  New York is named lead </a:t>
            </a:r>
          </a:p>
          <a:p>
            <a:r>
              <a:rPr lang="en-US" dirty="0" smtClean="0">
                <a:latin typeface="Calibri" pitchFamily="34" charset="0"/>
              </a:rPr>
              <a:t>              Agency for LCB and VT the lead on the Rouses  </a:t>
            </a:r>
          </a:p>
          <a:p>
            <a:r>
              <a:rPr lang="en-US" dirty="0" smtClean="0">
                <a:latin typeface="Calibri" pitchFamily="34" charset="0"/>
              </a:rPr>
              <a:t>              Point Bridge.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2005 </a:t>
            </a:r>
            <a:r>
              <a:rPr lang="en-US" dirty="0">
                <a:latin typeface="Calibri" pitchFamily="34" charset="0"/>
              </a:rPr>
              <a:t>– VTrans and NYSDOT meet to discuss the future </a:t>
            </a: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              </a:t>
            </a:r>
            <a:r>
              <a:rPr lang="en-US" dirty="0">
                <a:latin typeface="Calibri" pitchFamily="34" charset="0"/>
              </a:rPr>
              <a:t>of the bridge and agree to rehabilitate or replace.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2007 - Public Action Committee formed.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2009 - Bi-State Agreement executed in June.</a:t>
            </a:r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2009 - HNTB </a:t>
            </a:r>
            <a:r>
              <a:rPr lang="en-US" dirty="0">
                <a:latin typeface="Calibri" pitchFamily="34" charset="0"/>
              </a:rPr>
              <a:t>selected as Engineering </a:t>
            </a:r>
            <a:r>
              <a:rPr lang="en-US" dirty="0" smtClean="0">
                <a:latin typeface="Calibri" pitchFamily="34" charset="0"/>
              </a:rPr>
              <a:t>Design Consultant </a:t>
            </a: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Tom </a:t>
            </a:r>
            <a:r>
              <a:rPr lang="en-US" dirty="0">
                <a:latin typeface="Calibri" pitchFamily="34" charset="0"/>
              </a:rPr>
              <a:t>Potts – Project Manager</a:t>
            </a: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Ted </a:t>
            </a:r>
            <a:r>
              <a:rPr lang="en-US" dirty="0">
                <a:latin typeface="Calibri" pitchFamily="34" charset="0"/>
              </a:rPr>
              <a:t>Zoli – Chief Designer</a:t>
            </a:r>
          </a:p>
        </p:txBody>
      </p:sp>
      <p:pic>
        <p:nvPicPr>
          <p:cNvPr id="4" name="Picture 4" descr="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295400"/>
            <a:ext cx="2130425" cy="17113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763" dir="2700000" sx="1000" sy="1000" algn="ctr" rotWithShape="0">
              <a:srgbClr val="5F5F5F"/>
            </a:outerShdw>
          </a:effectLst>
        </p:spPr>
      </p:pic>
      <p:pic>
        <p:nvPicPr>
          <p:cNvPr id="5" name="Picture 4" descr="PAC meet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Zakim_Bridg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4953000"/>
            <a:ext cx="2133600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62200" y="1676400"/>
            <a:ext cx="253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066800"/>
            <a:ext cx="3896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The Beginnings of the New </a:t>
            </a:r>
          </a:p>
          <a:p>
            <a:r>
              <a:rPr lang="en-US" sz="2400" b="1" dirty="0" smtClean="0">
                <a:latin typeface="Calibri" pitchFamily="34" charset="0"/>
              </a:rPr>
              <a:t>     Lake Champlain Bridge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371600"/>
            <a:ext cx="39176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Project Development Process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Imag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86000"/>
            <a:ext cx="36687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52600" y="1981200"/>
            <a:ext cx="396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Scoping to determine resources</a:t>
            </a:r>
          </a:p>
          <a:p>
            <a:pPr>
              <a:buFont typeface="Arial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Evaluation of impacts to resources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Environmental Impact Statement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Preliminary Design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Environmental Permitting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Final Design and Right-of-Way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Contract plans and Specs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Construction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1143000" y="2133600"/>
            <a:ext cx="609600" cy="3429000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0" y="2514600"/>
            <a:ext cx="461665" cy="270170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Typically 6 to 7 year Process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219200"/>
            <a:ext cx="3238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Emergency Steel Repairs</a:t>
            </a:r>
            <a:endParaRPr lang="en-US" sz="2400" dirty="0"/>
          </a:p>
        </p:txBody>
      </p:sp>
      <p:pic>
        <p:nvPicPr>
          <p:cNvPr id="3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0"/>
            <a:ext cx="9153526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62000" y="18288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In the summer of 2009 the bridge was reduced to one lane traffic and emergency repairs were made to the superstructure.</a:t>
            </a:r>
          </a:p>
        </p:txBody>
      </p:sp>
      <p:pic>
        <p:nvPicPr>
          <p:cNvPr id="8" name="Picture 3" descr="O:\Design\Structures\Crown Point Bridge\2009 repairs\pier 3column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2590800"/>
            <a:ext cx="243094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O:\Design\Structures\Crown Point Bridge\2009 repairs\pier 3 colum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1" y="2590800"/>
            <a:ext cx="2959472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O:\Design\Structures\Crown Point Bridge\2009 repairs\span 4 gus 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1" y="4648200"/>
            <a:ext cx="243065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57200" y="990600"/>
            <a:ext cx="3765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latin typeface="Calibri" pitchFamily="34" charset="0"/>
              </a:rPr>
              <a:t>Observations</a:t>
            </a:r>
            <a:r>
              <a:rPr lang="en-US" sz="3200" dirty="0">
                <a:latin typeface="Calibri" pitchFamily="34" charset="0"/>
              </a:rPr>
              <a:t> at Pier 5:</a:t>
            </a:r>
          </a:p>
        </p:txBody>
      </p:sp>
      <p:pic>
        <p:nvPicPr>
          <p:cNvPr id="115716" name="Picture 12" descr="Typical Pier Deterioraton_EndView_negV2.jpg"/>
          <p:cNvPicPr>
            <a:picLocks noChangeAspect="1"/>
          </p:cNvPicPr>
          <p:nvPr/>
        </p:nvPicPr>
        <p:blipFill>
          <a:blip r:embed="rId3" cstate="print">
            <a:lum bright="58000" contrast="82000"/>
          </a:blip>
          <a:srcRect/>
          <a:stretch>
            <a:fillRect/>
          </a:stretch>
        </p:blipFill>
        <p:spPr bwMode="auto">
          <a:xfrm>
            <a:off x="6477000" y="1676400"/>
            <a:ext cx="2462213" cy="4572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795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15717" name="Picture 7" descr="Lcb pier concrete deterioration v2_cro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5943600" cy="4117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95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7" name="Picture 6" descr="Crown point bridge piers 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4876800"/>
            <a:ext cx="2438400" cy="1625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dist="107950" dir="2700000" algn="tl" rotWithShape="0">
              <a:schemeClr val="bg1">
                <a:lumMod val="65000"/>
                <a:alpha val="50000"/>
              </a:schemeClr>
            </a:outerShdw>
          </a:effectLst>
        </p:spPr>
      </p:pic>
      <p:sp>
        <p:nvSpPr>
          <p:cNvPr id="9" name="Rectangular Callout 8"/>
          <p:cNvSpPr/>
          <p:nvPr/>
        </p:nvSpPr>
        <p:spPr>
          <a:xfrm>
            <a:off x="5638800" y="2819400"/>
            <a:ext cx="1771650" cy="685800"/>
          </a:xfrm>
          <a:prstGeom prst="wedgeRectCallout">
            <a:avLst>
              <a:gd name="adj1" fmla="val 59390"/>
              <a:gd name="adj2" fmla="val 13590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18" Section Loss Below Water Line</a:t>
            </a:r>
          </a:p>
        </p:txBody>
      </p:sp>
      <p:pic>
        <p:nvPicPr>
          <p:cNvPr id="8" name="Picture 7" descr="FINAL_LC_logo-powerpointban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FINAL_LC_logo-powerpoint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9"/>
          <p:cNvSpPr>
            <a:spLocks noChangeArrowheads="1"/>
          </p:cNvSpPr>
          <p:nvPr/>
        </p:nvSpPr>
        <p:spPr bwMode="auto">
          <a:xfrm>
            <a:off x="1447800" y="1143000"/>
            <a:ext cx="6248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Bridge Closed on October  16, </a:t>
            </a:r>
            <a:r>
              <a:rPr lang="en-US" sz="2400" b="1" dirty="0" smtClean="0">
                <a:latin typeface="Calibri" pitchFamily="34" charset="0"/>
              </a:rPr>
              <a:t>2009 at 1:30 PM      	and Declares a State of Emergency.   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19459" name="Picture 4" descr="bridge closed L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133600"/>
            <a:ext cx="2260600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15"/>
          <p:cNvSpPr txBox="1">
            <a:spLocks noChangeArrowheads="1"/>
          </p:cNvSpPr>
          <p:nvPr/>
        </p:nvSpPr>
        <p:spPr bwMode="auto">
          <a:xfrm>
            <a:off x="762000" y="2209800"/>
            <a:ext cx="487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</a:rPr>
              <a:t>Immediate Reaction from Public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 Panic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– People stranded on both sides of the lake. 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 Fear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– How do I get to work.</a:t>
            </a:r>
          </a:p>
          <a:p>
            <a:r>
              <a:rPr lang="en-US" dirty="0">
                <a:latin typeface="Calibri" pitchFamily="34" charset="0"/>
              </a:rPr>
              <a:t>           </a:t>
            </a:r>
            <a:r>
              <a:rPr lang="en-US" dirty="0" smtClean="0">
                <a:latin typeface="Calibri" pitchFamily="34" charset="0"/>
              </a:rPr>
              <a:t>  </a:t>
            </a:r>
            <a:r>
              <a:rPr lang="en-US" dirty="0">
                <a:latin typeface="Calibri" pitchFamily="34" charset="0"/>
              </a:rPr>
              <a:t>Will I lose my job.</a:t>
            </a:r>
          </a:p>
          <a:p>
            <a:r>
              <a:rPr lang="en-US" dirty="0">
                <a:latin typeface="Calibri" pitchFamily="34" charset="0"/>
              </a:rPr>
              <a:t>          </a:t>
            </a:r>
            <a:r>
              <a:rPr lang="en-US" dirty="0" smtClean="0">
                <a:latin typeface="Calibri" pitchFamily="34" charset="0"/>
              </a:rPr>
              <a:t>   </a:t>
            </a:r>
            <a:r>
              <a:rPr lang="en-US" dirty="0">
                <a:latin typeface="Calibri" pitchFamily="34" charset="0"/>
              </a:rPr>
              <a:t>How am I going to pay for added costs.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Frustration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– Why don’t they do something?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</a:rPr>
              <a:t> Total </a:t>
            </a:r>
            <a:r>
              <a:rPr lang="en-US" b="1" dirty="0">
                <a:latin typeface="Calibri" pitchFamily="34" charset="0"/>
              </a:rPr>
              <a:t>loss of confidence in State government</a:t>
            </a:r>
          </a:p>
          <a:p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             How could they let this happen?</a:t>
            </a:r>
          </a:p>
          <a:p>
            <a:r>
              <a:rPr lang="en-US" dirty="0" smtClean="0">
                <a:latin typeface="Calibri" pitchFamily="34" charset="0"/>
              </a:rPr>
              <a:t>              They don’t care about us. </a:t>
            </a:r>
          </a:p>
          <a:p>
            <a:r>
              <a:rPr lang="en-US" dirty="0">
                <a:latin typeface="Calibri" pitchFamily="34" charset="0"/>
              </a:rPr>
              <a:t>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191000"/>
            <a:ext cx="2258568" cy="178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2173</TotalTime>
  <Words>1511</Words>
  <Application>Microsoft Office PowerPoint</Application>
  <PresentationFormat>On-screen Show (4:3)</PresentationFormat>
  <Paragraphs>382</Paragraphs>
  <Slides>46</Slides>
  <Notes>2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State of Vermont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dlandry</dc:creator>
  <cp:lastModifiedBy>dlandry</cp:lastModifiedBy>
  <cp:revision>205</cp:revision>
  <dcterms:created xsi:type="dcterms:W3CDTF">2011-06-29T19:06:05Z</dcterms:created>
  <dcterms:modified xsi:type="dcterms:W3CDTF">2012-01-18T18:32:33Z</dcterms:modified>
</cp:coreProperties>
</file>